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5" r:id="rId7"/>
    <p:sldId id="267" r:id="rId8"/>
    <p:sldId id="266" r:id="rId9"/>
    <p:sldId id="262" r:id="rId10"/>
    <p:sldId id="263" r:id="rId11"/>
    <p:sldId id="264"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E4E8BC-B04B-F145-AEAB-F15DDF7F5409}" v="1645" dt="2020-01-08T23:52:25.5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463"/>
    <p:restoredTop sz="94643"/>
  </p:normalViewPr>
  <p:slideViewPr>
    <p:cSldViewPr snapToGrid="0" snapToObjects="1">
      <p:cViewPr varScale="1">
        <p:scale>
          <a:sx n="83" d="100"/>
          <a:sy n="83" d="100"/>
        </p:scale>
        <p:origin x="4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000" b="0" i="0" u="none" strike="noStrike" kern="1200" spc="0" baseline="0">
                <a:solidFill>
                  <a:schemeClr val="tx1">
                    <a:lumMod val="65000"/>
                    <a:lumOff val="35000"/>
                  </a:schemeClr>
                </a:solidFill>
                <a:latin typeface="+mn-lt"/>
                <a:ea typeface="+mn-ea"/>
                <a:cs typeface="+mn-cs"/>
              </a:defRPr>
            </a:pPr>
            <a:r>
              <a:rPr lang="en-US" sz="3000"/>
              <a:t>Grade</a:t>
            </a:r>
            <a:r>
              <a:rPr lang="en-US" sz="3000" baseline="0"/>
              <a:t> Distribution by Group</a:t>
            </a:r>
            <a:endParaRPr lang="en-US" sz="3000"/>
          </a:p>
        </c:rich>
      </c:tx>
      <c:overlay val="0"/>
      <c:spPr>
        <a:noFill/>
        <a:ln>
          <a:noFill/>
        </a:ln>
        <a:effectLst/>
      </c:spPr>
      <c:txPr>
        <a:bodyPr rot="0" spcFirstLastPara="1" vertOverflow="ellipsis" vert="horz" wrap="square" anchor="ctr" anchorCtr="1"/>
        <a:lstStyle/>
        <a:p>
          <a:pPr>
            <a:defRPr sz="3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Sheet2!$A$20</c:f>
              <c:strCache>
                <c:ptCount val="1"/>
                <c:pt idx="0">
                  <c:v>Control</c:v>
                </c:pt>
              </c:strCache>
            </c:strRef>
          </c:tx>
          <c:spPr>
            <a:solidFill>
              <a:schemeClr val="accent1"/>
            </a:solidFill>
            <a:ln>
              <a:noFill/>
            </a:ln>
            <a:effectLst/>
          </c:spPr>
          <c:invertIfNegative val="0"/>
          <c:cat>
            <c:strRef>
              <c:f>Sheet2!$B$19:$G$19</c:f>
              <c:strCache>
                <c:ptCount val="6"/>
                <c:pt idx="0">
                  <c:v>A</c:v>
                </c:pt>
                <c:pt idx="1">
                  <c:v>B</c:v>
                </c:pt>
                <c:pt idx="2">
                  <c:v>C</c:v>
                </c:pt>
                <c:pt idx="3">
                  <c:v>D</c:v>
                </c:pt>
                <c:pt idx="4">
                  <c:v>F</c:v>
                </c:pt>
                <c:pt idx="5">
                  <c:v>W</c:v>
                </c:pt>
              </c:strCache>
            </c:strRef>
          </c:cat>
          <c:val>
            <c:numRef>
              <c:f>Sheet2!$B$20:$G$20</c:f>
              <c:numCache>
                <c:formatCode>0.0%</c:formatCode>
                <c:ptCount val="6"/>
                <c:pt idx="0">
                  <c:v>0.24637681159420288</c:v>
                </c:pt>
                <c:pt idx="1">
                  <c:v>0.47826086956521741</c:v>
                </c:pt>
                <c:pt idx="2">
                  <c:v>8.6956521739130432E-2</c:v>
                </c:pt>
                <c:pt idx="3">
                  <c:v>2.8985507246376812E-2</c:v>
                </c:pt>
                <c:pt idx="4">
                  <c:v>8.6956521739130432E-2</c:v>
                </c:pt>
                <c:pt idx="5">
                  <c:v>7.2463768115942032E-2</c:v>
                </c:pt>
              </c:numCache>
            </c:numRef>
          </c:val>
          <c:extLst>
            <c:ext xmlns:c16="http://schemas.microsoft.com/office/drawing/2014/chart" uri="{C3380CC4-5D6E-409C-BE32-E72D297353CC}">
              <c16:uniqueId val="{00000000-2CAE-B248-8F17-86E98A5F8F10}"/>
            </c:ext>
          </c:extLst>
        </c:ser>
        <c:ser>
          <c:idx val="1"/>
          <c:order val="1"/>
          <c:tx>
            <c:strRef>
              <c:f>Sheet2!$A$21</c:f>
              <c:strCache>
                <c:ptCount val="1"/>
                <c:pt idx="0">
                  <c:v>Treatment</c:v>
                </c:pt>
              </c:strCache>
            </c:strRef>
          </c:tx>
          <c:spPr>
            <a:solidFill>
              <a:schemeClr val="accent2"/>
            </a:solidFill>
            <a:ln>
              <a:noFill/>
            </a:ln>
            <a:effectLst/>
          </c:spPr>
          <c:invertIfNegative val="0"/>
          <c:cat>
            <c:strRef>
              <c:f>Sheet2!$B$19:$G$19</c:f>
              <c:strCache>
                <c:ptCount val="6"/>
                <c:pt idx="0">
                  <c:v>A</c:v>
                </c:pt>
                <c:pt idx="1">
                  <c:v>B</c:v>
                </c:pt>
                <c:pt idx="2">
                  <c:v>C</c:v>
                </c:pt>
                <c:pt idx="3">
                  <c:v>D</c:v>
                </c:pt>
                <c:pt idx="4">
                  <c:v>F</c:v>
                </c:pt>
                <c:pt idx="5">
                  <c:v>W</c:v>
                </c:pt>
              </c:strCache>
            </c:strRef>
          </c:cat>
          <c:val>
            <c:numRef>
              <c:f>Sheet2!$B$21:$G$21</c:f>
              <c:numCache>
                <c:formatCode>0.0%</c:formatCode>
                <c:ptCount val="6"/>
                <c:pt idx="0">
                  <c:v>0.32515337423312884</c:v>
                </c:pt>
                <c:pt idx="1">
                  <c:v>0.47239263803680986</c:v>
                </c:pt>
                <c:pt idx="2">
                  <c:v>0.13496932515337423</c:v>
                </c:pt>
                <c:pt idx="3">
                  <c:v>2.4539877300613498E-2</c:v>
                </c:pt>
                <c:pt idx="4">
                  <c:v>3.6809815950920248E-2</c:v>
                </c:pt>
                <c:pt idx="5">
                  <c:v>6.1349693251533744E-3</c:v>
                </c:pt>
              </c:numCache>
            </c:numRef>
          </c:val>
          <c:extLst>
            <c:ext xmlns:c16="http://schemas.microsoft.com/office/drawing/2014/chart" uri="{C3380CC4-5D6E-409C-BE32-E72D297353CC}">
              <c16:uniqueId val="{00000001-2CAE-B248-8F17-86E98A5F8F10}"/>
            </c:ext>
          </c:extLst>
        </c:ser>
        <c:dLbls>
          <c:showLegendKey val="0"/>
          <c:showVal val="0"/>
          <c:showCatName val="0"/>
          <c:showSerName val="0"/>
          <c:showPercent val="0"/>
          <c:showBubbleSize val="0"/>
        </c:dLbls>
        <c:gapWidth val="219"/>
        <c:overlap val="-27"/>
        <c:axId val="1345551839"/>
        <c:axId val="1344517663"/>
      </c:barChart>
      <c:catAx>
        <c:axId val="134555183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44517663"/>
        <c:crosses val="autoZero"/>
        <c:auto val="1"/>
        <c:lblAlgn val="ctr"/>
        <c:lblOffset val="100"/>
        <c:noMultiLvlLbl val="0"/>
      </c:catAx>
      <c:valAx>
        <c:axId val="1344517663"/>
        <c:scaling>
          <c:orientation val="minMax"/>
        </c:scaling>
        <c:delete val="0"/>
        <c:axPos val="l"/>
        <c:majorGridlines>
          <c:spPr>
            <a:ln w="9525" cap="flat" cmpd="sng" algn="ctr">
              <a:solidFill>
                <a:schemeClr val="tx1">
                  <a:lumMod val="15000"/>
                  <a:lumOff val="85000"/>
                </a:schemeClr>
              </a:solidFill>
              <a:round/>
            </a:ln>
            <a:effectLst/>
          </c:spPr>
        </c:majorGridlines>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4555183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tiff>
</file>

<file path=ppt/media/image5.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1/23/2020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1/23/2020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1/23/2020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1/23/2020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1/23/2020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1/23/2020</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D64D9-88CC-F346-848F-BB3450979808}"/>
              </a:ext>
            </a:extLst>
          </p:cNvPr>
          <p:cNvSpPr>
            <a:spLocks noGrp="1"/>
          </p:cNvSpPr>
          <p:nvPr>
            <p:ph type="ctrTitle"/>
          </p:nvPr>
        </p:nvSpPr>
        <p:spPr/>
        <p:txBody>
          <a:bodyPr>
            <a:normAutofit fontScale="90000"/>
          </a:bodyPr>
          <a:lstStyle/>
          <a:p>
            <a:pPr marL="0" indent="0"/>
            <a:r>
              <a:rPr lang="en-US" dirty="0"/>
              <a:t>Videos Lectures to Enhance Student Learning</a:t>
            </a:r>
            <a:br>
              <a:rPr lang="en-US" dirty="0"/>
            </a:br>
            <a:r>
              <a:rPr lang="en-US" dirty="0"/>
              <a:t>and Performance in an Online Elementary Statistics Course</a:t>
            </a:r>
          </a:p>
        </p:txBody>
      </p:sp>
      <p:sp>
        <p:nvSpPr>
          <p:cNvPr id="3" name="Subtitle 2">
            <a:extLst>
              <a:ext uri="{FF2B5EF4-FFF2-40B4-BE49-F238E27FC236}">
                <a16:creationId xmlns:a16="http://schemas.microsoft.com/office/drawing/2014/main" id="{A3AAA045-FA94-CA4D-A4B8-0082B88A5028}"/>
              </a:ext>
            </a:extLst>
          </p:cNvPr>
          <p:cNvSpPr>
            <a:spLocks noGrp="1"/>
          </p:cNvSpPr>
          <p:nvPr>
            <p:ph type="subTitle" idx="1"/>
          </p:nvPr>
        </p:nvSpPr>
        <p:spPr/>
        <p:txBody>
          <a:bodyPr/>
          <a:lstStyle/>
          <a:p>
            <a:r>
              <a:rPr lang="en-US" dirty="0"/>
              <a:t>Cathy M. Frey, Professor of Mathematics</a:t>
            </a:r>
          </a:p>
          <a:p>
            <a:r>
              <a:rPr lang="en-US" dirty="0"/>
              <a:t>Norwich University</a:t>
            </a:r>
          </a:p>
        </p:txBody>
      </p:sp>
      <p:pic>
        <p:nvPicPr>
          <p:cNvPr id="4" name="Picture 3">
            <a:extLst>
              <a:ext uri="{FF2B5EF4-FFF2-40B4-BE49-F238E27FC236}">
                <a16:creationId xmlns:a16="http://schemas.microsoft.com/office/drawing/2014/main" id="{6EA6965D-2D26-254E-A9B6-75339CFCDF6A}"/>
              </a:ext>
            </a:extLst>
          </p:cNvPr>
          <p:cNvPicPr>
            <a:picLocks noChangeAspect="1"/>
          </p:cNvPicPr>
          <p:nvPr/>
        </p:nvPicPr>
        <p:blipFill>
          <a:blip r:embed="rId2"/>
          <a:stretch>
            <a:fillRect/>
          </a:stretch>
        </p:blipFill>
        <p:spPr>
          <a:xfrm>
            <a:off x="32950604" y="28320411"/>
            <a:ext cx="9751838" cy="3918924"/>
          </a:xfrm>
          <a:prstGeom prst="rect">
            <a:avLst/>
          </a:prstGeom>
        </p:spPr>
      </p:pic>
      <p:pic>
        <p:nvPicPr>
          <p:cNvPr id="5" name="Picture 4">
            <a:extLst>
              <a:ext uri="{FF2B5EF4-FFF2-40B4-BE49-F238E27FC236}">
                <a16:creationId xmlns:a16="http://schemas.microsoft.com/office/drawing/2014/main" id="{E193834A-CC3E-9E4A-9ECF-715DED7EE3B9}"/>
              </a:ext>
            </a:extLst>
          </p:cNvPr>
          <p:cNvPicPr>
            <a:picLocks noChangeAspect="1"/>
          </p:cNvPicPr>
          <p:nvPr/>
        </p:nvPicPr>
        <p:blipFill>
          <a:blip r:embed="rId2"/>
          <a:stretch>
            <a:fillRect/>
          </a:stretch>
        </p:blipFill>
        <p:spPr>
          <a:xfrm>
            <a:off x="33103004" y="28472811"/>
            <a:ext cx="9751838" cy="3918924"/>
          </a:xfrm>
          <a:prstGeom prst="rect">
            <a:avLst/>
          </a:prstGeom>
        </p:spPr>
      </p:pic>
      <p:pic>
        <p:nvPicPr>
          <p:cNvPr id="6" name="Picture 5">
            <a:extLst>
              <a:ext uri="{FF2B5EF4-FFF2-40B4-BE49-F238E27FC236}">
                <a16:creationId xmlns:a16="http://schemas.microsoft.com/office/drawing/2014/main" id="{5918582D-3107-6849-A8A4-6E49C34F30FB}"/>
              </a:ext>
            </a:extLst>
          </p:cNvPr>
          <p:cNvPicPr>
            <a:picLocks noChangeAspect="1"/>
          </p:cNvPicPr>
          <p:nvPr/>
        </p:nvPicPr>
        <p:blipFill>
          <a:blip r:embed="rId2"/>
          <a:stretch>
            <a:fillRect/>
          </a:stretch>
        </p:blipFill>
        <p:spPr>
          <a:xfrm>
            <a:off x="33255404" y="28625211"/>
            <a:ext cx="9751838" cy="3918924"/>
          </a:xfrm>
          <a:prstGeom prst="rect">
            <a:avLst/>
          </a:prstGeom>
        </p:spPr>
      </p:pic>
      <p:pic>
        <p:nvPicPr>
          <p:cNvPr id="7" name="Picture 6">
            <a:extLst>
              <a:ext uri="{FF2B5EF4-FFF2-40B4-BE49-F238E27FC236}">
                <a16:creationId xmlns:a16="http://schemas.microsoft.com/office/drawing/2014/main" id="{8E7ACF47-2B5E-764E-A592-B2142C42D1C7}"/>
              </a:ext>
            </a:extLst>
          </p:cNvPr>
          <p:cNvPicPr>
            <a:picLocks noChangeAspect="1"/>
          </p:cNvPicPr>
          <p:nvPr/>
        </p:nvPicPr>
        <p:blipFill>
          <a:blip r:embed="rId2"/>
          <a:stretch>
            <a:fillRect/>
          </a:stretch>
        </p:blipFill>
        <p:spPr>
          <a:xfrm>
            <a:off x="33407804" y="28777611"/>
            <a:ext cx="9751838" cy="3918924"/>
          </a:xfrm>
          <a:prstGeom prst="rect">
            <a:avLst/>
          </a:prstGeom>
        </p:spPr>
      </p:pic>
    </p:spTree>
    <p:extLst>
      <p:ext uri="{BB962C8B-B14F-4D97-AF65-F5344CB8AC3E}">
        <p14:creationId xmlns:p14="http://schemas.microsoft.com/office/powerpoint/2010/main" val="21480243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099CD-0924-1C4D-A4FE-AE914BC42E5F}"/>
              </a:ext>
            </a:extLst>
          </p:cNvPr>
          <p:cNvSpPr>
            <a:spLocks noGrp="1"/>
          </p:cNvSpPr>
          <p:nvPr>
            <p:ph type="title"/>
          </p:nvPr>
        </p:nvSpPr>
        <p:spPr>
          <a:xfrm>
            <a:off x="913775" y="618517"/>
            <a:ext cx="10364451" cy="2942830"/>
          </a:xfrm>
        </p:spPr>
        <p:txBody>
          <a:bodyPr/>
          <a:lstStyle/>
          <a:p>
            <a:r>
              <a:rPr lang="en-US" dirty="0"/>
              <a:t>Questions?</a:t>
            </a:r>
          </a:p>
        </p:txBody>
      </p:sp>
    </p:spTree>
    <p:extLst>
      <p:ext uri="{BB962C8B-B14F-4D97-AF65-F5344CB8AC3E}">
        <p14:creationId xmlns:p14="http://schemas.microsoft.com/office/powerpoint/2010/main" val="19420470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288E5-5FC5-CD41-9658-18FAA717EEDA}"/>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688B16F5-7DF3-4F4E-BC73-66C9D2326D64}"/>
              </a:ext>
            </a:extLst>
          </p:cNvPr>
          <p:cNvSpPr>
            <a:spLocks noGrp="1"/>
          </p:cNvSpPr>
          <p:nvPr>
            <p:ph sz="quarter" idx="13"/>
          </p:nvPr>
        </p:nvSpPr>
        <p:spPr/>
        <p:txBody>
          <a:bodyPr/>
          <a:lstStyle/>
          <a:p>
            <a:pPr marL="0" indent="0">
              <a:buNone/>
            </a:pPr>
            <a:r>
              <a:rPr lang="en-US" altLang="ja-JP" dirty="0">
                <a:latin typeface="Georgia" charset="0"/>
                <a:cs typeface="Georgia" charset="0"/>
              </a:rPr>
              <a:t>I wish to acknowledge the support provided by the faculty development program at Norwich University in the form of  travel funds to attend this conference.</a:t>
            </a:r>
          </a:p>
          <a:p>
            <a:pPr marL="0" indent="0">
              <a:buNone/>
            </a:pPr>
            <a:endParaRPr lang="en-US" dirty="0">
              <a:latin typeface="Georgia" charset="0"/>
              <a:cs typeface="Georgia" charset="0"/>
            </a:endParaRPr>
          </a:p>
          <a:p>
            <a:pPr marL="0" indent="0">
              <a:buNone/>
            </a:pPr>
            <a:r>
              <a:rPr lang="en-US" dirty="0">
                <a:latin typeface="Georgia" charset="0"/>
                <a:cs typeface="Georgia" charset="0"/>
              </a:rPr>
              <a:t>Contact Info:  </a:t>
            </a:r>
            <a:r>
              <a:rPr lang="en-US" dirty="0" err="1">
                <a:latin typeface="Georgia" charset="0"/>
                <a:cs typeface="Georgia" charset="0"/>
              </a:rPr>
              <a:t>Frey@Norwich.edu</a:t>
            </a:r>
            <a:endParaRPr lang="en-US" dirty="0">
              <a:latin typeface="Georgia" charset="0"/>
              <a:cs typeface="Georgia" charset="0"/>
            </a:endParaRPr>
          </a:p>
          <a:p>
            <a:pPr marL="0" indent="0">
              <a:buNone/>
            </a:pPr>
            <a:endParaRPr lang="en-US" dirty="0"/>
          </a:p>
        </p:txBody>
      </p:sp>
      <p:pic>
        <p:nvPicPr>
          <p:cNvPr id="5" name="Picture 4">
            <a:extLst>
              <a:ext uri="{FF2B5EF4-FFF2-40B4-BE49-F238E27FC236}">
                <a16:creationId xmlns:a16="http://schemas.microsoft.com/office/drawing/2014/main" id="{084296DC-239D-5A49-A98A-7B9E7A5752BD}"/>
              </a:ext>
            </a:extLst>
          </p:cNvPr>
          <p:cNvPicPr>
            <a:picLocks noChangeAspect="1"/>
          </p:cNvPicPr>
          <p:nvPr/>
        </p:nvPicPr>
        <p:blipFill>
          <a:blip r:embed="rId2"/>
          <a:stretch>
            <a:fillRect/>
          </a:stretch>
        </p:blipFill>
        <p:spPr>
          <a:xfrm>
            <a:off x="32950604" y="28320411"/>
            <a:ext cx="9751838" cy="3918924"/>
          </a:xfrm>
          <a:prstGeom prst="rect">
            <a:avLst/>
          </a:prstGeom>
        </p:spPr>
      </p:pic>
      <p:pic>
        <p:nvPicPr>
          <p:cNvPr id="6" name="Picture 5">
            <a:extLst>
              <a:ext uri="{FF2B5EF4-FFF2-40B4-BE49-F238E27FC236}">
                <a16:creationId xmlns:a16="http://schemas.microsoft.com/office/drawing/2014/main" id="{2152BB7B-63FB-2244-90CA-EB3FDC7EDAED}"/>
              </a:ext>
            </a:extLst>
          </p:cNvPr>
          <p:cNvPicPr>
            <a:picLocks noChangeAspect="1"/>
          </p:cNvPicPr>
          <p:nvPr/>
        </p:nvPicPr>
        <p:blipFill>
          <a:blip r:embed="rId2"/>
          <a:stretch>
            <a:fillRect/>
          </a:stretch>
        </p:blipFill>
        <p:spPr>
          <a:xfrm>
            <a:off x="33103004" y="28472811"/>
            <a:ext cx="9751838" cy="3918924"/>
          </a:xfrm>
          <a:prstGeom prst="rect">
            <a:avLst/>
          </a:prstGeom>
        </p:spPr>
      </p:pic>
    </p:spTree>
    <p:extLst>
      <p:ext uri="{BB962C8B-B14F-4D97-AF65-F5344CB8AC3E}">
        <p14:creationId xmlns:p14="http://schemas.microsoft.com/office/powerpoint/2010/main" val="13450649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EEE77-119D-344D-90C0-75888FDFBCAE}"/>
              </a:ext>
            </a:extLst>
          </p:cNvPr>
          <p:cNvSpPr>
            <a:spLocks noGrp="1"/>
          </p:cNvSpPr>
          <p:nvPr>
            <p:ph type="title"/>
          </p:nvPr>
        </p:nvSpPr>
        <p:spPr/>
        <p:txBody>
          <a:bodyPr/>
          <a:lstStyle/>
          <a:p>
            <a:r>
              <a:rPr lang="en-US" dirty="0"/>
              <a:t>Abstract</a:t>
            </a:r>
          </a:p>
        </p:txBody>
      </p:sp>
      <p:sp>
        <p:nvSpPr>
          <p:cNvPr id="3" name="Content Placeholder 2">
            <a:extLst>
              <a:ext uri="{FF2B5EF4-FFF2-40B4-BE49-F238E27FC236}">
                <a16:creationId xmlns:a16="http://schemas.microsoft.com/office/drawing/2014/main" id="{76F34742-C3A8-2448-9888-7811B52B6A32}"/>
              </a:ext>
            </a:extLst>
          </p:cNvPr>
          <p:cNvSpPr>
            <a:spLocks noGrp="1"/>
          </p:cNvSpPr>
          <p:nvPr>
            <p:ph sz="quarter" idx="13"/>
          </p:nvPr>
        </p:nvSpPr>
        <p:spPr>
          <a:xfrm>
            <a:off x="914400" y="2214694"/>
            <a:ext cx="10363826" cy="4151382"/>
          </a:xfrm>
        </p:spPr>
        <p:txBody>
          <a:bodyPr>
            <a:noAutofit/>
          </a:bodyPr>
          <a:lstStyle/>
          <a:p>
            <a:pPr marL="0" indent="0">
              <a:buNone/>
            </a:pPr>
            <a:r>
              <a:rPr lang="en-US" sz="2200" dirty="0"/>
              <a:t>Our Elementary statistics course covers the study of frequency distributions, averages and standard deviations, normal curve, probability, decision-making, sampling techniques, testing hypotheses, students-t -distributions, correlation and linear regression. We offer multiple sections of this course online each semester in our adult degree completion programs. This study compares student performance for two groups over six terms with the same course content, assignments and exams. One group also had benefit of video lectures to supplement the lecture notes in the course. </a:t>
            </a:r>
          </a:p>
        </p:txBody>
      </p:sp>
    </p:spTree>
    <p:extLst>
      <p:ext uri="{BB962C8B-B14F-4D97-AF65-F5344CB8AC3E}">
        <p14:creationId xmlns:p14="http://schemas.microsoft.com/office/powerpoint/2010/main" val="1647294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6C5B7-419E-864A-98D1-FCB66E5F7220}"/>
              </a:ext>
            </a:extLst>
          </p:cNvPr>
          <p:cNvSpPr>
            <a:spLocks noGrp="1"/>
          </p:cNvSpPr>
          <p:nvPr>
            <p:ph type="title"/>
          </p:nvPr>
        </p:nvSpPr>
        <p:spPr/>
        <p:txBody>
          <a:bodyPr/>
          <a:lstStyle/>
          <a:p>
            <a:r>
              <a:rPr lang="en-US" dirty="0"/>
              <a:t>Elementary Statistics</a:t>
            </a:r>
          </a:p>
        </p:txBody>
      </p:sp>
      <p:sp>
        <p:nvSpPr>
          <p:cNvPr id="3" name="Content Placeholder 2">
            <a:extLst>
              <a:ext uri="{FF2B5EF4-FFF2-40B4-BE49-F238E27FC236}">
                <a16:creationId xmlns:a16="http://schemas.microsoft.com/office/drawing/2014/main" id="{C99013D8-47DA-024C-84C7-5D2B1C4C5EB8}"/>
              </a:ext>
            </a:extLst>
          </p:cNvPr>
          <p:cNvSpPr>
            <a:spLocks noGrp="1"/>
          </p:cNvSpPr>
          <p:nvPr>
            <p:ph sz="quarter" idx="13"/>
          </p:nvPr>
        </p:nvSpPr>
        <p:spPr/>
        <p:txBody>
          <a:bodyPr/>
          <a:lstStyle/>
          <a:p>
            <a:pPr marL="0" indent="0">
              <a:buNone/>
            </a:pPr>
            <a:r>
              <a:rPr lang="en-US" dirty="0"/>
              <a:t>A course that covers the study of frequency distributions, averages and standard deviations, normal curve, probability, decision-making, sampling techniques, testing hypotheses, students-t -distributions, correlation and linear regression. This course is valuable for those who plan to enter teaching. Prerequisite: A college level mathematics course or equivalent as determined by departmental placement testing.</a:t>
            </a:r>
          </a:p>
        </p:txBody>
      </p:sp>
    </p:spTree>
    <p:extLst>
      <p:ext uri="{BB962C8B-B14F-4D97-AF65-F5344CB8AC3E}">
        <p14:creationId xmlns:p14="http://schemas.microsoft.com/office/powerpoint/2010/main" val="27018995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08BD5-3C95-F74A-BADF-95CFAA742D9D}"/>
              </a:ext>
            </a:extLst>
          </p:cNvPr>
          <p:cNvSpPr>
            <a:spLocks noGrp="1"/>
          </p:cNvSpPr>
          <p:nvPr>
            <p:ph type="title"/>
          </p:nvPr>
        </p:nvSpPr>
        <p:spPr/>
        <p:txBody>
          <a:bodyPr/>
          <a:lstStyle/>
          <a:p>
            <a:r>
              <a:rPr lang="en-US" dirty="0"/>
              <a:t>The Students</a:t>
            </a:r>
          </a:p>
        </p:txBody>
      </p:sp>
      <p:sp>
        <p:nvSpPr>
          <p:cNvPr id="3" name="Content Placeholder 2">
            <a:extLst>
              <a:ext uri="{FF2B5EF4-FFF2-40B4-BE49-F238E27FC236}">
                <a16:creationId xmlns:a16="http://schemas.microsoft.com/office/drawing/2014/main" id="{2281B811-22C6-B44E-87BC-13E43EC8441C}"/>
              </a:ext>
            </a:extLst>
          </p:cNvPr>
          <p:cNvSpPr>
            <a:spLocks noGrp="1"/>
          </p:cNvSpPr>
          <p:nvPr>
            <p:ph sz="quarter" idx="13"/>
          </p:nvPr>
        </p:nvSpPr>
        <p:spPr/>
        <p:txBody>
          <a:bodyPr>
            <a:normAutofit fontScale="92500" lnSpcReduction="10000"/>
          </a:bodyPr>
          <a:lstStyle/>
          <a:p>
            <a:pPr marL="0" indent="0">
              <a:buNone/>
            </a:pPr>
            <a:r>
              <a:rPr lang="en-US" dirty="0"/>
              <a:t>The Bachelor of Science in Strategic Studies and Defense Analysis (BSSSDA) is a degree-completion program designed to build upon the military education and experience of Special Operations Forces (SOF) in the U.S. Army, Navy, Air Force, and Marine Corps. The BSSSDA program of study fulfills general education competencies needed to complete the bachelor’s degree while developing a soldier’s knowledge in vital areas such as sociology-anthropology, geography, cultural awareness, regional politics, and international conflict. The program is open to those who are active duty or retired from the U.S. Army Special Operations Forces, including reserve and National Guard components, as well as to other service members who are assigned to Special Operations Units.</a:t>
            </a:r>
          </a:p>
        </p:txBody>
      </p:sp>
    </p:spTree>
    <p:extLst>
      <p:ext uri="{BB962C8B-B14F-4D97-AF65-F5344CB8AC3E}">
        <p14:creationId xmlns:p14="http://schemas.microsoft.com/office/powerpoint/2010/main" val="34924563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DDCAA-AEC0-1E42-92A3-E3A002BB6163}"/>
              </a:ext>
            </a:extLst>
          </p:cNvPr>
          <p:cNvSpPr>
            <a:spLocks noGrp="1"/>
          </p:cNvSpPr>
          <p:nvPr>
            <p:ph type="title"/>
          </p:nvPr>
        </p:nvSpPr>
        <p:spPr/>
        <p:txBody>
          <a:bodyPr/>
          <a:lstStyle/>
          <a:p>
            <a:r>
              <a:rPr lang="en-US" dirty="0"/>
              <a:t>Structure of the course</a:t>
            </a:r>
          </a:p>
        </p:txBody>
      </p:sp>
      <p:sp>
        <p:nvSpPr>
          <p:cNvPr id="3" name="Content Placeholder 2">
            <a:extLst>
              <a:ext uri="{FF2B5EF4-FFF2-40B4-BE49-F238E27FC236}">
                <a16:creationId xmlns:a16="http://schemas.microsoft.com/office/drawing/2014/main" id="{76B904F0-7ABC-8545-A6C1-BB4F5FD28289}"/>
              </a:ext>
            </a:extLst>
          </p:cNvPr>
          <p:cNvSpPr>
            <a:spLocks noGrp="1"/>
          </p:cNvSpPr>
          <p:nvPr>
            <p:ph sz="quarter" idx="13"/>
          </p:nvPr>
        </p:nvSpPr>
        <p:spPr>
          <a:xfrm>
            <a:off x="913774" y="2367092"/>
            <a:ext cx="10363826" cy="3894812"/>
          </a:xfrm>
        </p:spPr>
        <p:txBody>
          <a:bodyPr>
            <a:normAutofit lnSpcReduction="10000"/>
          </a:bodyPr>
          <a:lstStyle/>
          <a:p>
            <a:pPr marL="0" indent="0">
              <a:buNone/>
            </a:pPr>
            <a:r>
              <a:rPr lang="en-US" dirty="0"/>
              <a:t>This is an eight week 3 credit course including:</a:t>
            </a:r>
          </a:p>
          <a:p>
            <a:r>
              <a:rPr lang="en-US" dirty="0"/>
              <a:t>Weekly lecture notes</a:t>
            </a:r>
          </a:p>
          <a:p>
            <a:r>
              <a:rPr lang="en-US" dirty="0"/>
              <a:t>Testing concept problems</a:t>
            </a:r>
          </a:p>
          <a:p>
            <a:r>
              <a:rPr lang="en-US" dirty="0"/>
              <a:t>Weekly discussion</a:t>
            </a:r>
          </a:p>
          <a:p>
            <a:r>
              <a:rPr lang="en-US" dirty="0"/>
              <a:t>weekly assignments</a:t>
            </a:r>
          </a:p>
          <a:p>
            <a:r>
              <a:rPr lang="en-US" dirty="0"/>
              <a:t>Weekly quizzes</a:t>
            </a:r>
          </a:p>
          <a:p>
            <a:r>
              <a:rPr lang="en-US" dirty="0"/>
              <a:t>Multiple choice Midterm exam</a:t>
            </a:r>
          </a:p>
          <a:p>
            <a:r>
              <a:rPr lang="en-US" dirty="0"/>
              <a:t>final exam including multiple choice as well as long answer questions</a:t>
            </a:r>
          </a:p>
          <a:p>
            <a:pPr marL="0" indent="0">
              <a:buNone/>
            </a:pPr>
            <a:endParaRPr lang="en-US" dirty="0"/>
          </a:p>
        </p:txBody>
      </p:sp>
      <p:sp>
        <p:nvSpPr>
          <p:cNvPr id="4" name="TextBox 3">
            <a:extLst>
              <a:ext uri="{FF2B5EF4-FFF2-40B4-BE49-F238E27FC236}">
                <a16:creationId xmlns:a16="http://schemas.microsoft.com/office/drawing/2014/main" id="{C80A03EA-3C9F-E14A-81DE-93FD23C2466F}"/>
              </a:ext>
            </a:extLst>
          </p:cNvPr>
          <p:cNvSpPr txBox="1"/>
          <p:nvPr/>
        </p:nvSpPr>
        <p:spPr>
          <a:xfrm>
            <a:off x="6157732" y="2824223"/>
            <a:ext cx="5243331" cy="3108543"/>
          </a:xfrm>
          <a:prstGeom prst="rect">
            <a:avLst/>
          </a:prstGeom>
          <a:noFill/>
        </p:spPr>
        <p:txBody>
          <a:bodyPr wrap="square" rtlCol="0">
            <a:spAutoFit/>
          </a:bodyPr>
          <a:lstStyle/>
          <a:p>
            <a:r>
              <a:rPr lang="en-US" sz="2000" cap="all" dirty="0">
                <a:solidFill>
                  <a:srgbClr val="FF0000"/>
                </a:solidFill>
              </a:rPr>
              <a:t>The course content is developed by a course instructor and all instructors use the same content.</a:t>
            </a:r>
          </a:p>
          <a:p>
            <a:endParaRPr lang="en-US" sz="2000" cap="all" dirty="0">
              <a:solidFill>
                <a:srgbClr val="FF0000"/>
              </a:solidFill>
            </a:endParaRPr>
          </a:p>
          <a:p>
            <a:r>
              <a:rPr lang="en-US" sz="2000" cap="all" dirty="0">
                <a:solidFill>
                  <a:srgbClr val="FF0000"/>
                </a:solidFill>
              </a:rPr>
              <a:t>The only difference between the content in the treatment group and the control group is the introduction of video lectures to supplement the lecture notes.</a:t>
            </a:r>
          </a:p>
          <a:p>
            <a:endParaRPr lang="en-US" dirty="0"/>
          </a:p>
          <a:p>
            <a:endParaRPr lang="en-US" dirty="0"/>
          </a:p>
        </p:txBody>
      </p:sp>
    </p:spTree>
    <p:extLst>
      <p:ext uri="{BB962C8B-B14F-4D97-AF65-F5344CB8AC3E}">
        <p14:creationId xmlns:p14="http://schemas.microsoft.com/office/powerpoint/2010/main" val="289601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41397-47B4-B642-94AA-9DF80B06A8A2}"/>
              </a:ext>
            </a:extLst>
          </p:cNvPr>
          <p:cNvSpPr>
            <a:spLocks noGrp="1"/>
          </p:cNvSpPr>
          <p:nvPr>
            <p:ph type="title"/>
          </p:nvPr>
        </p:nvSpPr>
        <p:spPr/>
        <p:txBody>
          <a:bodyPr/>
          <a:lstStyle/>
          <a:p>
            <a:r>
              <a:rPr lang="en-US" dirty="0"/>
              <a:t>The study</a:t>
            </a:r>
          </a:p>
        </p:txBody>
      </p:sp>
      <p:sp>
        <p:nvSpPr>
          <p:cNvPr id="3" name="Content Placeholder 2">
            <a:extLst>
              <a:ext uri="{FF2B5EF4-FFF2-40B4-BE49-F238E27FC236}">
                <a16:creationId xmlns:a16="http://schemas.microsoft.com/office/drawing/2014/main" id="{47341A5D-CD70-114C-8997-5D0F1C0679FD}"/>
              </a:ext>
            </a:extLst>
          </p:cNvPr>
          <p:cNvSpPr>
            <a:spLocks noGrp="1"/>
          </p:cNvSpPr>
          <p:nvPr>
            <p:ph sz="quarter" idx="13"/>
          </p:nvPr>
        </p:nvSpPr>
        <p:spPr/>
        <p:txBody>
          <a:bodyPr/>
          <a:lstStyle/>
          <a:p>
            <a:pPr marL="0" indent="0">
              <a:buNone/>
            </a:pPr>
            <a:r>
              <a:rPr lang="en-US" u="sng" dirty="0"/>
              <a:t>Control group</a:t>
            </a:r>
          </a:p>
          <a:p>
            <a:pPr marL="0" indent="0">
              <a:buNone/>
            </a:pPr>
            <a:r>
              <a:rPr lang="en-US" dirty="0"/>
              <a:t>69 students</a:t>
            </a:r>
          </a:p>
          <a:p>
            <a:pPr marL="0" indent="0">
              <a:buNone/>
            </a:pPr>
            <a:r>
              <a:rPr lang="en-US" dirty="0"/>
              <a:t>3 instructors</a:t>
            </a:r>
          </a:p>
          <a:p>
            <a:pPr marL="0" indent="0">
              <a:buNone/>
            </a:pPr>
            <a:r>
              <a:rPr lang="en-US" dirty="0"/>
              <a:t>4 sections of the course</a:t>
            </a:r>
          </a:p>
          <a:p>
            <a:pPr marL="0" indent="0">
              <a:buNone/>
            </a:pPr>
            <a:endParaRPr lang="en-US" dirty="0"/>
          </a:p>
        </p:txBody>
      </p:sp>
      <p:sp>
        <p:nvSpPr>
          <p:cNvPr id="4" name="Content Placeholder 3">
            <a:extLst>
              <a:ext uri="{FF2B5EF4-FFF2-40B4-BE49-F238E27FC236}">
                <a16:creationId xmlns:a16="http://schemas.microsoft.com/office/drawing/2014/main" id="{952F0098-A4B4-E44B-A975-22BB7817E746}"/>
              </a:ext>
            </a:extLst>
          </p:cNvPr>
          <p:cNvSpPr>
            <a:spLocks noGrp="1"/>
          </p:cNvSpPr>
          <p:nvPr>
            <p:ph sz="quarter" idx="14"/>
          </p:nvPr>
        </p:nvSpPr>
        <p:spPr/>
        <p:txBody>
          <a:bodyPr/>
          <a:lstStyle/>
          <a:p>
            <a:pPr marL="0" indent="0">
              <a:buNone/>
            </a:pPr>
            <a:r>
              <a:rPr lang="en-US" u="sng" dirty="0"/>
              <a:t>Treatment group</a:t>
            </a:r>
          </a:p>
          <a:p>
            <a:pPr marL="0" indent="0">
              <a:buNone/>
            </a:pPr>
            <a:r>
              <a:rPr lang="en-US" dirty="0"/>
              <a:t>162 students</a:t>
            </a:r>
          </a:p>
          <a:p>
            <a:pPr marL="0" indent="0">
              <a:buNone/>
            </a:pPr>
            <a:r>
              <a:rPr lang="en-US" dirty="0"/>
              <a:t>4 instructors</a:t>
            </a:r>
          </a:p>
          <a:p>
            <a:pPr marL="0" indent="0">
              <a:buNone/>
            </a:pPr>
            <a:r>
              <a:rPr lang="en-US" dirty="0"/>
              <a:t>9 sections of the course</a:t>
            </a:r>
          </a:p>
        </p:txBody>
      </p:sp>
    </p:spTree>
    <p:extLst>
      <p:ext uri="{BB962C8B-B14F-4D97-AF65-F5344CB8AC3E}">
        <p14:creationId xmlns:p14="http://schemas.microsoft.com/office/powerpoint/2010/main" val="2165073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399F6-8B62-2746-B38A-F73DD076A43A}"/>
              </a:ext>
            </a:extLst>
          </p:cNvPr>
          <p:cNvSpPr>
            <a:spLocks noGrp="1"/>
          </p:cNvSpPr>
          <p:nvPr>
            <p:ph type="title"/>
          </p:nvPr>
        </p:nvSpPr>
        <p:spPr/>
        <p:txBody>
          <a:bodyPr/>
          <a:lstStyle/>
          <a:p>
            <a:r>
              <a:rPr lang="en-US"/>
              <a:t>Descriptive statistics of quality points by group</a:t>
            </a:r>
            <a:endParaRPr lang="en-US" dirty="0"/>
          </a:p>
        </p:txBody>
      </p:sp>
      <p:pic>
        <p:nvPicPr>
          <p:cNvPr id="6" name="Picture 5">
            <a:extLst>
              <a:ext uri="{FF2B5EF4-FFF2-40B4-BE49-F238E27FC236}">
                <a16:creationId xmlns:a16="http://schemas.microsoft.com/office/drawing/2014/main" id="{A82D9868-22F2-EC46-9A6A-3FB844DC4610}"/>
              </a:ext>
            </a:extLst>
          </p:cNvPr>
          <p:cNvPicPr>
            <a:picLocks noChangeAspect="1"/>
          </p:cNvPicPr>
          <p:nvPr/>
        </p:nvPicPr>
        <p:blipFill>
          <a:blip r:embed="rId2"/>
          <a:stretch>
            <a:fillRect/>
          </a:stretch>
        </p:blipFill>
        <p:spPr>
          <a:xfrm>
            <a:off x="169333" y="2367091"/>
            <a:ext cx="11985940" cy="2276215"/>
          </a:xfrm>
          <a:prstGeom prst="rect">
            <a:avLst/>
          </a:prstGeom>
        </p:spPr>
      </p:pic>
    </p:spTree>
    <p:extLst>
      <p:ext uri="{BB962C8B-B14F-4D97-AF65-F5344CB8AC3E}">
        <p14:creationId xmlns:p14="http://schemas.microsoft.com/office/powerpoint/2010/main" val="38395055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a:extLst>
              <a:ext uri="{FF2B5EF4-FFF2-40B4-BE49-F238E27FC236}">
                <a16:creationId xmlns:a16="http://schemas.microsoft.com/office/drawing/2014/main" id="{23E78B38-4285-424E-80EC-69CF58AB6E84}"/>
              </a:ext>
            </a:extLst>
          </p:cNvPr>
          <p:cNvGraphicFramePr>
            <a:graphicFrameLocks/>
          </p:cNvGraphicFramePr>
          <p:nvPr>
            <p:extLst>
              <p:ext uri="{D42A27DB-BD31-4B8C-83A1-F6EECF244321}">
                <p14:modId xmlns:p14="http://schemas.microsoft.com/office/powerpoint/2010/main" val="1501340904"/>
              </p:ext>
            </p:extLst>
          </p:nvPr>
        </p:nvGraphicFramePr>
        <p:xfrm>
          <a:off x="510988" y="188259"/>
          <a:ext cx="10636624" cy="648148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9954519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E79E5-7B3C-E345-BC9D-691B4F213FFA}"/>
              </a:ext>
            </a:extLst>
          </p:cNvPr>
          <p:cNvSpPr>
            <a:spLocks noGrp="1"/>
          </p:cNvSpPr>
          <p:nvPr>
            <p:ph type="title"/>
          </p:nvPr>
        </p:nvSpPr>
        <p:spPr/>
        <p:txBody>
          <a:bodyPr/>
          <a:lstStyle/>
          <a:p>
            <a:r>
              <a:rPr lang="en-US" dirty="0"/>
              <a:t>The results</a:t>
            </a:r>
          </a:p>
        </p:txBody>
      </p:sp>
      <p:sp>
        <p:nvSpPr>
          <p:cNvPr id="3" name="Content Placeholder 2">
            <a:extLst>
              <a:ext uri="{FF2B5EF4-FFF2-40B4-BE49-F238E27FC236}">
                <a16:creationId xmlns:a16="http://schemas.microsoft.com/office/drawing/2014/main" id="{8CD936EA-8CE0-074F-AE01-6C665E8BE5A9}"/>
              </a:ext>
            </a:extLst>
          </p:cNvPr>
          <p:cNvSpPr>
            <a:spLocks noGrp="1"/>
          </p:cNvSpPr>
          <p:nvPr>
            <p:ph sz="quarter" idx="13"/>
          </p:nvPr>
        </p:nvSpPr>
        <p:spPr/>
        <p:txBody>
          <a:bodyPr>
            <a:normAutofit/>
          </a:bodyPr>
          <a:lstStyle/>
          <a:p>
            <a:pPr marL="0" indent="0">
              <a:buNone/>
            </a:pPr>
            <a:r>
              <a:rPr lang="en-US" dirty="0"/>
              <a:t>Analysis of the student performance with the video lectures showed</a:t>
            </a:r>
          </a:p>
          <a:p>
            <a:r>
              <a:rPr lang="en-US" dirty="0"/>
              <a:t>a significant (two sample t test, t=-1.86, p-value = 0.0326)  increase in the average grade </a:t>
            </a:r>
            <a:r>
              <a:rPr lang="en-US" dirty="0">
                <a:highlight>
                  <a:srgbClr val="FFFF00"/>
                </a:highlight>
              </a:rPr>
              <a:t>from 2.38 to 2.71 quality points</a:t>
            </a:r>
            <a:r>
              <a:rPr lang="en-US" dirty="0"/>
              <a:t>.</a:t>
            </a:r>
          </a:p>
          <a:p>
            <a:r>
              <a:rPr lang="en-US" dirty="0"/>
              <a:t>as well as a significant decrease (two sample proportion test, z=2.83, p-value = 0.0010) in the failure/withdrawal rate, </a:t>
            </a:r>
            <a:r>
              <a:rPr lang="en-US" dirty="0">
                <a:highlight>
                  <a:srgbClr val="FFFF00"/>
                </a:highlight>
              </a:rPr>
              <a:t>from 16.4% to 4.3%.</a:t>
            </a:r>
          </a:p>
          <a:p>
            <a:r>
              <a:rPr lang="en-US" dirty="0"/>
              <a:t>And a significant decrease (</a:t>
            </a:r>
            <a:r>
              <a:rPr lang="en-US" dirty="0" err="1"/>
              <a:t>Levene</a:t>
            </a:r>
            <a:r>
              <a:rPr lang="en-US" dirty="0"/>
              <a:t> test, test statistic =3.76, p-value =0.0534) in the standard deviation between the two groups.</a:t>
            </a:r>
          </a:p>
        </p:txBody>
      </p:sp>
    </p:spTree>
    <p:extLst>
      <p:ext uri="{BB962C8B-B14F-4D97-AF65-F5344CB8AC3E}">
        <p14:creationId xmlns:p14="http://schemas.microsoft.com/office/powerpoint/2010/main" val="4029843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Droplet</Template>
  <TotalTime>321</TotalTime>
  <Words>445</Words>
  <Application>Microsoft Office PowerPoint</Application>
  <PresentationFormat>Widescreen</PresentationFormat>
  <Paragraphs>42</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Georgia</vt:lpstr>
      <vt:lpstr>Tw Cen MT</vt:lpstr>
      <vt:lpstr>Droplet</vt:lpstr>
      <vt:lpstr>Videos Lectures to Enhance Student Learning and Performance in an Online Elementary Statistics Course</vt:lpstr>
      <vt:lpstr>Abstract</vt:lpstr>
      <vt:lpstr>Elementary Statistics</vt:lpstr>
      <vt:lpstr>The Students</vt:lpstr>
      <vt:lpstr>Structure of the course</vt:lpstr>
      <vt:lpstr>The study</vt:lpstr>
      <vt:lpstr>Descriptive statistics of quality points by group</vt:lpstr>
      <vt:lpstr>PowerPoint Presentation</vt:lpstr>
      <vt:lpstr>The results</vt:lpstr>
      <vt:lpstr>Questions?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Videos Lectures to Enhance Student Learning and Performance in an Online Elementary Statistics Course</dc:title>
  <dc:creator>Cathy M. Frey</dc:creator>
  <cp:lastModifiedBy>Carnell, Lisa</cp:lastModifiedBy>
  <cp:revision>6</cp:revision>
  <dcterms:created xsi:type="dcterms:W3CDTF">2020-01-08T20:01:56Z</dcterms:created>
  <dcterms:modified xsi:type="dcterms:W3CDTF">2020-01-23T22:11:10Z</dcterms:modified>
</cp:coreProperties>
</file>

<file path=docProps/thumbnail.jpeg>
</file>